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handoutMasterIdLst>
    <p:handoutMasterId r:id="rId16"/>
  </p:handoutMasterIdLst>
  <p:sldIdLst>
    <p:sldId id="380" r:id="rId2"/>
    <p:sldId id="363" r:id="rId3"/>
    <p:sldId id="484" r:id="rId4"/>
    <p:sldId id="1033" r:id="rId5"/>
    <p:sldId id="1032" r:id="rId6"/>
    <p:sldId id="412" r:id="rId7"/>
    <p:sldId id="421" r:id="rId8"/>
    <p:sldId id="397" r:id="rId9"/>
    <p:sldId id="398" r:id="rId10"/>
    <p:sldId id="430" r:id="rId11"/>
    <p:sldId id="426" r:id="rId12"/>
    <p:sldId id="1026" r:id="rId13"/>
    <p:sldId id="388" r:id="rId14"/>
  </p:sldIdLst>
  <p:sldSz cx="9144000" cy="5143500" type="screen16x9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6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1" autoAdjust="0"/>
    <p:restoredTop sz="93731" autoAdjust="0"/>
  </p:normalViewPr>
  <p:slideViewPr>
    <p:cSldViewPr snapToGrid="0">
      <p:cViewPr varScale="1">
        <p:scale>
          <a:sx n="142" d="100"/>
          <a:sy n="142" d="100"/>
        </p:scale>
        <p:origin x="738" y="10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1EFE4EFB-BC4C-BB4A-B3C3-4774C6ABA8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b="0" dirty="0">
              <a:latin typeface="Calibri" panose="020F0502020204030204" pitchFamily="34" charset="0"/>
            </a:endParaRP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639E6C16-51AD-374B-9A03-6F2F00DF25B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761080-5044-614A-B4CA-559576A59B25}" type="datetimeFigureOut">
              <a:rPr lang="it-IT" b="0">
                <a:latin typeface="Calibri" panose="020F0502020204030204" pitchFamily="34" charset="0"/>
              </a:rPr>
              <a:pPr>
                <a:defRPr/>
              </a:pPr>
              <a:t>06/10/2021</a:t>
            </a:fld>
            <a:endParaRPr lang="it-IT" b="0" dirty="0">
              <a:latin typeface="Calibri" panose="020F0502020204030204" pitchFamily="34" charset="0"/>
            </a:endParaRPr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2858BB1A-FF15-274C-B266-57FB7FF6CF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b="0" dirty="0">
              <a:latin typeface="Calibri" panose="020F0502020204030204" pitchFamily="34" charset="0"/>
            </a:endParaRPr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32A05FB5-0564-F34F-9427-EFF46366B46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B95D4C7-8274-F84E-9D0B-DE39499DD486}" type="slidenum">
              <a:rPr lang="it-IT" altLang="it-IT" b="0">
                <a:latin typeface="Calibri" panose="020F0502020204030204" pitchFamily="34" charset="0"/>
              </a:rPr>
              <a:pPr>
                <a:defRPr/>
              </a:pPr>
              <a:t>‹N›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9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9634BA-F461-A745-B0CA-275C455073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3A3E224-A372-BC41-B5AE-A38DF83D1B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C368FAD-D295-E64E-AE11-2E594E0F10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7B820F2A-188F-434E-8C40-E1A50D8113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0889171E-1294-D648-9002-DD0607C9FD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76501CFA-0555-5C40-82D5-09D1CCE838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C5AA48-FAC3-4B49-B9A1-4258B2DC4022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268707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>
            <a:extLst>
              <a:ext uri="{FF2B5EF4-FFF2-40B4-BE49-F238E27FC236}">
                <a16:creationId xmlns:a16="http://schemas.microsoft.com/office/drawing/2014/main" id="{1B27EFB2-62D0-1340-80C7-6ECA903B89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4" name="Segnaposto note 2">
            <a:extLst>
              <a:ext uri="{FF2B5EF4-FFF2-40B4-BE49-F238E27FC236}">
                <a16:creationId xmlns:a16="http://schemas.microsoft.com/office/drawing/2014/main" id="{D8CAF8A0-D2E5-8D4C-8E07-189BF20B6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13315" name="Segnaposto numero diapositiva 3">
            <a:extLst>
              <a:ext uri="{FF2B5EF4-FFF2-40B4-BE49-F238E27FC236}">
                <a16:creationId xmlns:a16="http://schemas.microsoft.com/office/drawing/2014/main" id="{13DBAB6C-DAC2-F648-829B-A848323365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86206E-42E9-F943-A099-2D29947112D1}" type="slidenum">
              <a:rPr lang="it-IT" altLang="it-IT" b="0" smtClean="0">
                <a:latin typeface="Calibri" panose="020F0502020204030204" pitchFamily="34" charset="0"/>
              </a:rPr>
              <a:pPr/>
              <a:t>1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>
            <a:extLst>
              <a:ext uri="{FF2B5EF4-FFF2-40B4-BE49-F238E27FC236}">
                <a16:creationId xmlns:a16="http://schemas.microsoft.com/office/drawing/2014/main" id="{686FF77C-5DD7-1745-976D-2B1AA1FCE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Segnaposto note 2">
            <a:extLst>
              <a:ext uri="{FF2B5EF4-FFF2-40B4-BE49-F238E27FC236}">
                <a16:creationId xmlns:a16="http://schemas.microsoft.com/office/drawing/2014/main" id="{62E58BE9-5008-7E4D-A564-09BBC909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2771" name="Segnaposto numero diapositiva 3">
            <a:extLst>
              <a:ext uri="{FF2B5EF4-FFF2-40B4-BE49-F238E27FC236}">
                <a16:creationId xmlns:a16="http://schemas.microsoft.com/office/drawing/2014/main" id="{69E486F9-D3A6-5149-A393-955F1CE48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F92250-8716-A948-B7D6-619356A5B36F}" type="slidenum">
              <a:rPr lang="it-IT" altLang="it-IT" b="0">
                <a:solidFill>
                  <a:srgbClr val="000000"/>
                </a:solidFill>
              </a:rPr>
              <a:pPr/>
              <a:t>3</a:t>
            </a:fld>
            <a:endParaRPr lang="it-IT" altLang="it-IT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>
            <a:extLst>
              <a:ext uri="{FF2B5EF4-FFF2-40B4-BE49-F238E27FC236}">
                <a16:creationId xmlns:a16="http://schemas.microsoft.com/office/drawing/2014/main" id="{686FF77C-5DD7-1745-976D-2B1AA1FCE4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Segnaposto note 2">
            <a:extLst>
              <a:ext uri="{FF2B5EF4-FFF2-40B4-BE49-F238E27FC236}">
                <a16:creationId xmlns:a16="http://schemas.microsoft.com/office/drawing/2014/main" id="{62E58BE9-5008-7E4D-A564-09BBC909A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32771" name="Segnaposto numero diapositiva 3">
            <a:extLst>
              <a:ext uri="{FF2B5EF4-FFF2-40B4-BE49-F238E27FC236}">
                <a16:creationId xmlns:a16="http://schemas.microsoft.com/office/drawing/2014/main" id="{69E486F9-D3A6-5149-A393-955F1CE48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F92250-8716-A948-B7D6-619356A5B36F}" type="slidenum">
              <a:rPr lang="it-IT" altLang="it-IT" b="0">
                <a:solidFill>
                  <a:srgbClr val="000000"/>
                </a:solidFill>
              </a:rPr>
              <a:pPr/>
              <a:t>4</a:t>
            </a:fld>
            <a:endParaRPr lang="it-IT" altLang="it-IT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DF67ADDF-3FD1-694F-963B-A2975DBB1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B819E509-91B8-814B-9083-B17DEF89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EED8EF04-0E9E-2E4F-9AE7-7973755F8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74F74-8F92-2E47-9722-1E5FCE66563C}" type="slidenum">
              <a:rPr lang="it-IT" altLang="it-IT" b="0" smtClean="0">
                <a:latin typeface="Calibri" panose="020F0502020204030204" pitchFamily="34" charset="0"/>
              </a:rPr>
              <a:pPr/>
              <a:t>6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00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DF67ADDF-3FD1-694F-963B-A2975DBB1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B819E509-91B8-814B-9083-B17DEF89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EED8EF04-0E9E-2E4F-9AE7-7973755F8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74F74-8F92-2E47-9722-1E5FCE66563C}" type="slidenum">
              <a:rPr lang="it-IT" altLang="it-IT" b="0" smtClean="0">
                <a:latin typeface="Calibri" panose="020F0502020204030204" pitchFamily="34" charset="0"/>
              </a:rPr>
              <a:pPr/>
              <a:t>7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66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>
            <a:extLst>
              <a:ext uri="{FF2B5EF4-FFF2-40B4-BE49-F238E27FC236}">
                <a16:creationId xmlns:a16="http://schemas.microsoft.com/office/drawing/2014/main" id="{DC0095E3-2B56-014D-B959-F3DF65DF8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8" name="Segnaposto note 2">
            <a:extLst>
              <a:ext uri="{FF2B5EF4-FFF2-40B4-BE49-F238E27FC236}">
                <a16:creationId xmlns:a16="http://schemas.microsoft.com/office/drawing/2014/main" id="{5212044F-9FB3-014E-ADC9-EBAD6E0A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4819" name="Segnaposto numero diapositiva 3">
            <a:extLst>
              <a:ext uri="{FF2B5EF4-FFF2-40B4-BE49-F238E27FC236}">
                <a16:creationId xmlns:a16="http://schemas.microsoft.com/office/drawing/2014/main" id="{2E75AB31-EB57-E645-BA54-67FC68074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CE7D96-D28F-8747-9773-FE24FA57B84B}" type="slidenum">
              <a:rPr lang="it-IT" altLang="it-IT" b="0" smtClean="0">
                <a:latin typeface="Calibri" panose="020F0502020204030204" pitchFamily="34" charset="0"/>
              </a:rPr>
              <a:pPr/>
              <a:t>8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0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>
            <a:extLst>
              <a:ext uri="{FF2B5EF4-FFF2-40B4-BE49-F238E27FC236}">
                <a16:creationId xmlns:a16="http://schemas.microsoft.com/office/drawing/2014/main" id="{DF67ADDF-3FD1-694F-963B-A2975DBB1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Segnaposto note 2">
            <a:extLst>
              <a:ext uri="{FF2B5EF4-FFF2-40B4-BE49-F238E27FC236}">
                <a16:creationId xmlns:a16="http://schemas.microsoft.com/office/drawing/2014/main" id="{B819E509-91B8-814B-9083-B17DEF8907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EED8EF04-0E9E-2E4F-9AE7-7973755F8E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D74F74-8F92-2E47-9722-1E5FCE66563C}" type="slidenum">
              <a:rPr lang="it-IT" altLang="it-IT" b="0" smtClean="0">
                <a:latin typeface="Calibri" panose="020F0502020204030204" pitchFamily="34" charset="0"/>
              </a:rPr>
              <a:pPr/>
              <a:t>11</a:t>
            </a:fld>
            <a:endParaRPr lang="it-IT" altLang="it-IT" b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6F71FE2-7CAF-9142-8289-93446F85FA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6">
            <a:extLst>
              <a:ext uri="{FF2B5EF4-FFF2-40B4-BE49-F238E27FC236}">
                <a16:creationId xmlns:a16="http://schemas.microsoft.com/office/drawing/2014/main" id="{43EEFD74-08BC-B544-B762-CA6ECEF376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701800"/>
            <a:ext cx="624998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07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4D53FBD-3B78-2C45-A395-5063ECE961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27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6">
            <a:extLst>
              <a:ext uri="{FF2B5EF4-FFF2-40B4-BE49-F238E27FC236}">
                <a16:creationId xmlns:a16="http://schemas.microsoft.com/office/drawing/2014/main" id="{ED5240A5-9C49-8045-8A6F-18B99CD8BA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5" y="700088"/>
            <a:ext cx="56165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49355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1871664" y="4004432"/>
            <a:ext cx="5400675" cy="6477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948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6EFD552-2D4D-FC4F-805B-2E10D19091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3" descr="SigilloLogoLAST_WhiteOK">
            <a:extLst>
              <a:ext uri="{FF2B5EF4-FFF2-40B4-BE49-F238E27FC236}">
                <a16:creationId xmlns:a16="http://schemas.microsoft.com/office/drawing/2014/main" id="{08BB131E-1F71-FA4A-B82E-E3B926EE0F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5" y="1279525"/>
            <a:ext cx="57816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DF70CAB-8176-054A-9452-F21AC96C7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it-IT" altLang="it-IT" sz="24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1763715" y="1851025"/>
            <a:ext cx="5616575" cy="122555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6086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96005E9-8ECB-4B4F-B6CA-95354B30D4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"/>
            <a:ext cx="9144000" cy="8556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endParaRPr lang="it-IT" altLang="it-IT" sz="24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9B73185A-65CF-A54E-9442-C18378B35D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7" y="152400"/>
            <a:ext cx="2146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501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7F96129-5329-4845-BDD1-0A361C4247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4"/>
            <a:ext cx="9155113" cy="576263"/>
          </a:xfrm>
          <a:prstGeom prst="rect">
            <a:avLst/>
          </a:prstGeom>
          <a:solidFill>
            <a:srgbClr val="B3071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it-IT" altLang="it-IT" sz="2400" b="0" i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Immagine 7">
            <a:extLst>
              <a:ext uri="{FF2B5EF4-FFF2-40B4-BE49-F238E27FC236}">
                <a16:creationId xmlns:a16="http://schemas.microsoft.com/office/drawing/2014/main" id="{512391F6-7D90-0549-BD96-105F3037C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5263"/>
            <a:ext cx="303688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>
            <a:extLst>
              <a:ext uri="{FF2B5EF4-FFF2-40B4-BE49-F238E27FC236}">
                <a16:creationId xmlns:a16="http://schemas.microsoft.com/office/drawing/2014/main" id="{68208FF1-F88B-5D49-A050-22B66C9EEE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187325"/>
            <a:ext cx="3325812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5">
            <a:extLst>
              <a:ext uri="{FF2B5EF4-FFF2-40B4-BE49-F238E27FC236}">
                <a16:creationId xmlns:a16="http://schemas.microsoft.com/office/drawing/2014/main" id="{B5F0B6F6-E522-2443-8E1B-ABE466E83660}"/>
              </a:ext>
            </a:extLst>
          </p:cNvPr>
          <p:cNvCxnSpPr>
            <a:cxnSpLocks/>
          </p:cNvCxnSpPr>
          <p:nvPr userDrawn="1"/>
        </p:nvCxnSpPr>
        <p:spPr>
          <a:xfrm>
            <a:off x="2" y="576263"/>
            <a:ext cx="9180513" cy="0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17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AF243CA9-FB2F-B047-B5F9-1DE18EFF1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40" y="911229"/>
            <a:ext cx="86455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dirty="0"/>
              <a:t>Click to </a:t>
            </a:r>
            <a:r>
              <a:rPr lang="it-IT" altLang="it-IT" dirty="0" err="1"/>
              <a:t>edit</a:t>
            </a:r>
            <a:r>
              <a:rPr lang="it-IT" altLang="it-IT" dirty="0"/>
              <a:t> Master text </a:t>
            </a:r>
            <a:r>
              <a:rPr lang="it-IT" altLang="it-IT" dirty="0" err="1"/>
              <a:t>styles</a:t>
            </a:r>
            <a:endParaRPr lang="it-IT" altLang="it-IT" dirty="0"/>
          </a:p>
          <a:p>
            <a:pPr lvl="1"/>
            <a:r>
              <a:rPr lang="it-IT" altLang="it-IT" dirty="0"/>
              <a:t>Second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2"/>
            <a:r>
              <a:rPr lang="it-IT" altLang="it-IT" dirty="0"/>
              <a:t>Third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3"/>
            <a:r>
              <a:rPr lang="it-IT" altLang="it-IT" dirty="0" err="1"/>
              <a:t>Fourth</a:t>
            </a:r>
            <a:r>
              <a:rPr lang="it-IT" altLang="it-IT" dirty="0"/>
              <a:t> </a:t>
            </a:r>
            <a:r>
              <a:rPr lang="it-IT" altLang="it-IT" dirty="0" err="1"/>
              <a:t>level</a:t>
            </a:r>
            <a:endParaRPr lang="it-IT" altLang="it-IT" dirty="0"/>
          </a:p>
          <a:p>
            <a:pPr lvl="4"/>
            <a:r>
              <a:rPr lang="it-IT" altLang="it-IT" dirty="0" err="1"/>
              <a:t>Fifth</a:t>
            </a:r>
            <a:r>
              <a:rPr lang="it-IT" altLang="it-IT" dirty="0"/>
              <a:t> </a:t>
            </a:r>
            <a:r>
              <a:rPr lang="it-IT" altLang="it-IT" dirty="0" err="1"/>
              <a:t>level</a:t>
            </a:r>
            <a:endParaRPr lang="it-IT" altLang="it-IT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1F281CF-18B0-E94D-9FCA-097E1EF7C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786317"/>
            <a:ext cx="28956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dirty="0"/>
              <a:t>Facoltà di Economia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CE6C9DF-4640-C548-B112-6FEB25E4F4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6251" y="4786317"/>
            <a:ext cx="571500" cy="357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b="0" i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FB120E1-1296-2349-87AA-1B50829E57ED}" type="slidenum">
              <a:rPr lang="it-IT" altLang="it-IT" smtClean="0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9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67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2100" b="0" i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900" b="0" i="0">
          <a:solidFill>
            <a:schemeClr val="tx1"/>
          </a:solidFill>
          <a:latin typeface="Calibri" panose="020F0502020204030204" pitchFamily="34" charset="0"/>
        </a:defRPr>
      </a:lvl2pPr>
      <a:lvl3pPr marL="857229" indent="-171446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" panose="020F0502020204030204" pitchFamily="34" charset="0"/>
        </a:defRPr>
      </a:lvl3pPr>
      <a:lvl4pPr marL="1200121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b="0" i="0">
          <a:solidFill>
            <a:schemeClr val="tx1"/>
          </a:solidFill>
          <a:latin typeface="Calibri" panose="020F0502020204030204" pitchFamily="34" charset="0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b="0" i="0">
          <a:solidFill>
            <a:schemeClr val="tx1"/>
          </a:solidFill>
          <a:latin typeface="Calibri" panose="020F0502020204030204" pitchFamily="34" charset="0"/>
        </a:defRPr>
      </a:lvl5pPr>
      <a:lvl6pPr marL="1885904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578" indent="-17144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instagram.com/dsea_unipd/?hl=it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hyperlink" Target="https://www.facebook.com/dsea.padova/?ref=br_r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hyperlink" Target="https://www.linkedin.com/school/dsea-unipd/?viewAsMember=true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www.youtube.com/channel/UCFJU2EvsOb-sioN2C6aXDeQ?view_as=subscriber" TargetMode="External"/><Relationship Id="rId4" Type="http://schemas.openxmlformats.org/officeDocument/2006/relationships/hyperlink" Target="https://twitter.com/dSEA_Unipd" TargetMode="Externa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3">
            <a:extLst>
              <a:ext uri="{FF2B5EF4-FFF2-40B4-BE49-F238E27FC236}">
                <a16:creationId xmlns:a16="http://schemas.microsoft.com/office/drawing/2014/main" id="{CBD2A170-48B3-034E-A6FE-F48F572C6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9" y="2559050"/>
            <a:ext cx="7772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it-IT" alt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Department</a:t>
            </a:r>
            <a:r>
              <a:rPr lang="it-IT" alt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it-IT" altLang="it-IT" sz="32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Economics</a:t>
            </a:r>
            <a:r>
              <a:rPr lang="it-IT" alt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 and Management</a:t>
            </a:r>
          </a:p>
          <a:p>
            <a:pPr algn="ctr">
              <a:buNone/>
            </a:pPr>
            <a:r>
              <a:rPr lang="it-IT" alt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‘Marco Fanno’</a:t>
            </a:r>
          </a:p>
          <a:p>
            <a:pPr algn="ctr">
              <a:buFontTx/>
              <a:buNone/>
            </a:pPr>
            <a:r>
              <a:rPr lang="it-IT" altLang="it-IT" sz="3200" b="0" dirty="0">
                <a:solidFill>
                  <a:schemeClr val="bg1"/>
                </a:solidFill>
                <a:latin typeface="Calibri" panose="020F0502020204030204" pitchFamily="34" charset="0"/>
              </a:rPr>
              <a:t>University of Padova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67" y="703920"/>
            <a:ext cx="6251944" cy="19060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AB57D-AD78-49B3-83CB-DE99E1FD4347}"/>
              </a:ext>
            </a:extLst>
          </p:cNvPr>
          <p:cNvSpPr txBox="1">
            <a:spLocks/>
          </p:cNvSpPr>
          <p:nvPr/>
        </p:nvSpPr>
        <p:spPr>
          <a:xfrm>
            <a:off x="676274" y="1431161"/>
            <a:ext cx="7791451" cy="3054555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Arial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Industrial Organization, Energy and Environmental Economics</a:t>
            </a:r>
          </a:p>
          <a:p>
            <a:pPr>
              <a:spcBef>
                <a:spcPts val="0"/>
              </a:spcBef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Healthcare Economics</a:t>
            </a:r>
          </a:p>
          <a:p>
            <a:pPr>
              <a:spcBef>
                <a:spcPts val="0"/>
              </a:spcBef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Auctions Theory and Experiment, Procurements, Public Economics</a:t>
            </a:r>
          </a:p>
          <a:p>
            <a:pPr>
              <a:spcBef>
                <a:spcPts val="0"/>
              </a:spcBef>
              <a:defRPr/>
            </a:pPr>
            <a:endParaRPr lang="it-IT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it-IT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Banking and Financial </a:t>
            </a:r>
            <a:r>
              <a:rPr lang="it-IT" sz="2000" b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Markets</a:t>
            </a:r>
            <a:r>
              <a:rPr lang="it-IT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v"/>
              <a:defRPr/>
            </a:pPr>
            <a:endParaRPr lang="en-GB" sz="18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8">
            <a:extLst>
              <a:ext uri="{FF2B5EF4-FFF2-40B4-BE49-F238E27FC236}">
                <a16:creationId xmlns:a16="http://schemas.microsoft.com/office/drawing/2014/main" id="{E45366D4-1AFE-384C-8182-4A7B95A4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Economics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Curriculum: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Research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Areas</a:t>
            </a: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6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B690FD7-F751-894B-A609-B32A5455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02" y="975240"/>
            <a:ext cx="8297161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dirty="0">
                <a:latin typeface="Calibri" panose="020F0502020204030204" pitchFamily="34" charset="0"/>
              </a:rPr>
              <a:t>Top-Tier Publications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it-IT" sz="160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American Economic Review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Review of Economic Studies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t-IT" sz="1600" b="0" dirty="0">
                <a:latin typeface="Calibri" panose="020F0502020204030204" pitchFamily="34" charset="0"/>
              </a:rPr>
              <a:t>Journal of the </a:t>
            </a:r>
            <a:r>
              <a:rPr lang="it-IT" sz="1600" b="0" dirty="0" err="1">
                <a:latin typeface="Calibri" panose="020F0502020204030204" pitchFamily="34" charset="0"/>
              </a:rPr>
              <a:t>European</a:t>
            </a:r>
            <a:r>
              <a:rPr lang="it-IT" sz="1600" b="0" dirty="0"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latin typeface="Calibri" panose="020F0502020204030204" pitchFamily="34" charset="0"/>
              </a:rPr>
              <a:t>Economic</a:t>
            </a:r>
            <a:r>
              <a:rPr lang="it-IT" sz="1600" b="0" dirty="0">
                <a:latin typeface="Calibri" panose="020F0502020204030204" pitchFamily="34" charset="0"/>
              </a:rPr>
              <a:t> </a:t>
            </a:r>
            <a:r>
              <a:rPr lang="it-IT" sz="1600" b="0" dirty="0" err="1">
                <a:latin typeface="Calibri" panose="020F0502020204030204" pitchFamily="34" charset="0"/>
              </a:rPr>
              <a:t>Association</a:t>
            </a:r>
            <a:endParaRPr lang="it-IT" sz="16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it-IT" altLang="it-IT" sz="1600" b="0" dirty="0">
                <a:latin typeface="Calibri" panose="020F0502020204030204" pitchFamily="34" charset="0"/>
              </a:rPr>
              <a:t>Journal of </a:t>
            </a:r>
            <a:r>
              <a:rPr lang="it-IT" altLang="it-IT" sz="1600" b="0" dirty="0" err="1">
                <a:latin typeface="Calibri" panose="020F0502020204030204" pitchFamily="34" charset="0"/>
              </a:rPr>
              <a:t>Labour</a:t>
            </a:r>
            <a:r>
              <a:rPr lang="it-IT" altLang="it-IT" sz="1600" b="0" dirty="0">
                <a:latin typeface="Calibri" panose="020F0502020204030204" pitchFamily="34" charset="0"/>
              </a:rPr>
              <a:t> </a:t>
            </a:r>
            <a:r>
              <a:rPr lang="it-IT" altLang="it-IT" sz="1600" b="0" dirty="0" err="1">
                <a:latin typeface="Calibri" panose="020F0502020204030204" pitchFamily="34" charset="0"/>
              </a:rPr>
              <a:t>Economics</a:t>
            </a:r>
            <a:endParaRPr lang="en-US" altLang="it-IT" sz="16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Development Economics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The Economic Journal 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Public Economics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International Economics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Economic Theory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Health Economics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Theoretical Economics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European Economic Review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Games and Economic behavior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American Journal of Political Science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endParaRPr lang="en-US" altLang="it-IT" sz="1600" b="0" dirty="0">
              <a:latin typeface="Calibri" panose="020F0502020204030204" pitchFamily="34" charset="0"/>
            </a:endParaRPr>
          </a:p>
        </p:txBody>
      </p:sp>
      <p:sp>
        <p:nvSpPr>
          <p:cNvPr id="10" name="CasellaDiTesto 8">
            <a:extLst>
              <a:ext uri="{FF2B5EF4-FFF2-40B4-BE49-F238E27FC236}">
                <a16:creationId xmlns:a16="http://schemas.microsoft.com/office/drawing/2014/main" id="{FF4755C4-5086-E94A-9AA3-9D1F0044C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382" y="90379"/>
            <a:ext cx="73929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Economics</a:t>
            </a:r>
            <a:endParaRPr lang="it-IT" altLang="it-IT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2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1">
            <a:extLst>
              <a:ext uri="{FF2B5EF4-FFF2-40B4-BE49-F238E27FC236}">
                <a16:creationId xmlns:a16="http://schemas.microsoft.com/office/drawing/2014/main" id="{DC3D85C9-D459-EA46-B3D4-2A8A1C87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781" y="1304799"/>
            <a:ext cx="620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2100" b="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@dsea.padova</a:t>
            </a:r>
            <a:endParaRPr lang="it-IT" altLang="it-IT" sz="2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DFA223E2-615E-0646-9D73-759880B0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965" y="3861404"/>
            <a:ext cx="87836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it-IT" sz="4000" dirty="0">
                <a:latin typeface="Calibri" panose="020F0502020204030204" pitchFamily="34" charset="0"/>
                <a:cs typeface="Calibri" panose="020F0502020204030204" pitchFamily="34" charset="0"/>
              </a:rPr>
              <a:t>www.economia.unipd.it</a:t>
            </a:r>
            <a:endParaRPr lang="it-IT" altLang="it-IT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1">
            <a:extLst>
              <a:ext uri="{FF2B5EF4-FFF2-40B4-BE49-F238E27FC236}">
                <a16:creationId xmlns:a16="http://schemas.microsoft.com/office/drawing/2014/main" id="{123DC12A-EFDE-324C-BCBA-10CC7C78C054}"/>
              </a:ext>
            </a:extLst>
          </p:cNvPr>
          <p:cNvSpPr txBox="1"/>
          <p:nvPr/>
        </p:nvSpPr>
        <p:spPr>
          <a:xfrm>
            <a:off x="1237781" y="2037633"/>
            <a:ext cx="55738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 b="0">
                <a:latin typeface="Century Gothic" panose="020B0502020202020204" pitchFamily="34" charset="0"/>
              </a:defRPr>
            </a:lvl1pPr>
            <a:lvl2pPr marL="742950" indent="-285750">
              <a:defRPr sz="2400" b="1">
                <a:latin typeface="Arial" panose="020B0604020202020204" pitchFamily="34" charset="0"/>
              </a:defRPr>
            </a:lvl2pPr>
            <a:lvl3pPr marL="1143000" indent="-228600">
              <a:defRPr sz="2400" b="1">
                <a:latin typeface="Arial" panose="020B0604020202020204" pitchFamily="34" charset="0"/>
              </a:defRPr>
            </a:lvl3pPr>
            <a:lvl4pPr marL="1600200" indent="-228600">
              <a:defRPr sz="2400" b="1">
                <a:latin typeface="Arial" panose="020B0604020202020204" pitchFamily="34" charset="0"/>
              </a:defRPr>
            </a:lvl4pPr>
            <a:lvl5pPr marL="2057400" indent="-228600">
              <a:defRPr sz="2400"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9pPr>
          </a:lstStyle>
          <a:p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2100" dirty="0" err="1"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dsea_unipd</a:t>
            </a:r>
            <a:endParaRPr lang="it-IT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3">
            <a:extLst>
              <a:ext uri="{FF2B5EF4-FFF2-40B4-BE49-F238E27FC236}">
                <a16:creationId xmlns:a16="http://schemas.microsoft.com/office/drawing/2014/main" id="{4914ECCB-7D52-B249-A150-D542D70969DB}"/>
              </a:ext>
            </a:extLst>
          </p:cNvPr>
          <p:cNvSpPr txBox="1"/>
          <p:nvPr/>
        </p:nvSpPr>
        <p:spPr>
          <a:xfrm>
            <a:off x="1237781" y="2841289"/>
            <a:ext cx="55738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 b="0">
                <a:latin typeface="Century Gothic" panose="020B0502020202020204" pitchFamily="34" charset="0"/>
              </a:defRPr>
            </a:lvl1pPr>
            <a:lvl2pPr marL="742950" indent="-285750">
              <a:defRPr sz="2400" b="1">
                <a:latin typeface="Arial" panose="020B0604020202020204" pitchFamily="34" charset="0"/>
              </a:defRPr>
            </a:lvl2pPr>
            <a:lvl3pPr marL="1143000" indent="-228600">
              <a:defRPr sz="2400" b="1">
                <a:latin typeface="Arial" panose="020B0604020202020204" pitchFamily="34" charset="0"/>
              </a:defRPr>
            </a:lvl3pPr>
            <a:lvl4pPr marL="1600200" indent="-228600">
              <a:defRPr sz="2400" b="1">
                <a:latin typeface="Arial" panose="020B0604020202020204" pitchFamily="34" charset="0"/>
              </a:defRPr>
            </a:lvl4pPr>
            <a:lvl5pPr marL="2057400" indent="-228600">
              <a:defRPr sz="2400"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9pPr>
          </a:lstStyle>
          <a:p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2100" dirty="0" err="1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dsea_unipd</a:t>
            </a:r>
            <a:endParaRPr lang="it-IT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8">
            <a:extLst>
              <a:ext uri="{FF2B5EF4-FFF2-40B4-BE49-F238E27FC236}">
                <a16:creationId xmlns:a16="http://schemas.microsoft.com/office/drawing/2014/main" id="{3BB13E47-FFA5-1848-B7B3-74E2F056F17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7" y="1124479"/>
            <a:ext cx="619319" cy="619319"/>
          </a:xfrm>
          <a:prstGeom prst="rect">
            <a:avLst/>
          </a:prstGeom>
        </p:spPr>
      </p:pic>
      <p:pic>
        <p:nvPicPr>
          <p:cNvPr id="13" name="Immagine 9">
            <a:extLst>
              <a:ext uri="{FF2B5EF4-FFF2-40B4-BE49-F238E27FC236}">
                <a16:creationId xmlns:a16="http://schemas.microsoft.com/office/drawing/2014/main" id="{58229968-9F55-7147-A2A2-831888FFC28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" y="1884163"/>
            <a:ext cx="631600" cy="631600"/>
          </a:xfrm>
          <a:prstGeom prst="rect">
            <a:avLst/>
          </a:prstGeom>
        </p:spPr>
      </p:pic>
      <p:pic>
        <p:nvPicPr>
          <p:cNvPr id="14" name="Immagine 10">
            <a:extLst>
              <a:ext uri="{FF2B5EF4-FFF2-40B4-BE49-F238E27FC236}">
                <a16:creationId xmlns:a16="http://schemas.microsoft.com/office/drawing/2014/main" id="{9E68E56D-32DF-994B-AFEC-B2B2D95553E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3" y="2656128"/>
            <a:ext cx="639935" cy="63993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93A7014-8467-0D4D-ABA8-3AF6184A2A1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22" y="1253461"/>
            <a:ext cx="624845" cy="62484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9E5D2F6A-CE14-0240-92E9-E793EB6848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22" y="2607996"/>
            <a:ext cx="628095" cy="628095"/>
          </a:xfrm>
          <a:prstGeom prst="rect">
            <a:avLst/>
          </a:prstGeom>
        </p:spPr>
      </p:pic>
      <p:sp>
        <p:nvSpPr>
          <p:cNvPr id="17" name="CasellaDiTesto 20">
            <a:extLst>
              <a:ext uri="{FF2B5EF4-FFF2-40B4-BE49-F238E27FC236}">
                <a16:creationId xmlns:a16="http://schemas.microsoft.com/office/drawing/2014/main" id="{1731AFCF-716C-934F-BADD-BA53C04FFD1C}"/>
              </a:ext>
            </a:extLst>
          </p:cNvPr>
          <p:cNvSpPr txBox="1"/>
          <p:nvPr/>
        </p:nvSpPr>
        <p:spPr>
          <a:xfrm>
            <a:off x="4518354" y="2766761"/>
            <a:ext cx="55738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800" b="0">
                <a:latin typeface="Century Gothic" panose="020B0502020202020204" pitchFamily="34" charset="0"/>
              </a:defRPr>
            </a:lvl1pPr>
            <a:lvl2pPr marL="742950" indent="-285750">
              <a:defRPr sz="2400" b="1">
                <a:latin typeface="Arial" panose="020B0604020202020204" pitchFamily="34" charset="0"/>
              </a:defRPr>
            </a:lvl2pPr>
            <a:lvl3pPr marL="1143000" indent="-228600">
              <a:defRPr sz="2400" b="1">
                <a:latin typeface="Arial" panose="020B0604020202020204" pitchFamily="34" charset="0"/>
              </a:defRPr>
            </a:lvl3pPr>
            <a:lvl4pPr marL="1600200" indent="-228600">
              <a:defRPr sz="2400" b="1">
                <a:latin typeface="Arial" panose="020B0604020202020204" pitchFamily="34" charset="0"/>
              </a:defRPr>
            </a:lvl4pPr>
            <a:lvl5pPr marL="2057400" indent="-228600">
              <a:defRPr sz="2400" b="1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latin typeface="Arial" panose="020B0604020202020204" pitchFamily="34" charset="0"/>
              </a:defRPr>
            </a:lvl9pPr>
          </a:lstStyle>
          <a:p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it-IT" sz="2100" dirty="0" err="1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dsea</a:t>
            </a:r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2100" dirty="0" err="1">
                <a:latin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unipd</a:t>
            </a:r>
            <a:endParaRPr lang="it-IT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asellaDiTesto 1">
            <a:extLst>
              <a:ext uri="{FF2B5EF4-FFF2-40B4-BE49-F238E27FC236}">
                <a16:creationId xmlns:a16="http://schemas.microsoft.com/office/drawing/2014/main" id="{DFA223E2-615E-0646-9D73-759880B00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354" y="1187395"/>
            <a:ext cx="71565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sz="2100" b="0" dirty="0"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@Dipartimento di Scienze Economiche </a:t>
            </a:r>
            <a:endParaRPr lang="it-IT" sz="2100" b="0" dirty="0">
              <a:latin typeface="Calibri" panose="020F0502020204030204" pitchFamily="34" charset="0"/>
              <a:cs typeface="Calibri" panose="020F05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sz="2100" b="0" dirty="0">
                <a:latin typeface="Calibri" panose="020F0502020204030204" pitchFamily="34" charset="0"/>
                <a:cs typeface="Calibri" panose="020F050202020403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 Aziendali - Università </a:t>
            </a:r>
            <a:r>
              <a:rPr lang="it-IT" sz="2100" b="0" dirty="0">
                <a:latin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 Padova</a:t>
            </a:r>
            <a:endParaRPr lang="it-IT" altLang="it-IT" sz="2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8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49" y="1499191"/>
            <a:ext cx="6518703" cy="1987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ttangolo 2">
            <a:extLst>
              <a:ext uri="{FF2B5EF4-FFF2-40B4-BE49-F238E27FC236}">
                <a16:creationId xmlns:a16="http://schemas.microsoft.com/office/drawing/2014/main" id="{51FCB6D7-0087-9845-B16B-C5FE883E7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639" y="931070"/>
            <a:ext cx="4455319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zh-CN" sz="1351">
              <a:solidFill>
                <a:srgbClr val="306F7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ttangolo 2">
            <a:extLst>
              <a:ext uri="{FF2B5EF4-FFF2-40B4-BE49-F238E27FC236}">
                <a16:creationId xmlns:a16="http://schemas.microsoft.com/office/drawing/2014/main" id="{9D160822-CEEE-E34B-ADB9-6F219BAF3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383" y="1638516"/>
            <a:ext cx="323861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56"/>
              </a:spcBef>
              <a:spcAft>
                <a:spcPts val="451"/>
              </a:spcAft>
              <a:buNone/>
            </a:pPr>
            <a:r>
              <a:rPr lang="en-US" altLang="zh-CN" sz="2600" b="0" dirty="0">
                <a:latin typeface="Calibri" panose="020F0502020204030204" pitchFamily="34" charset="0"/>
                <a:cs typeface="Calibri" panose="020F0502020204030204" pitchFamily="34" charset="0"/>
              </a:rPr>
              <a:t>Founded in </a:t>
            </a:r>
            <a:r>
              <a:rPr lang="en-US" altLang="zh-CN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1222</a:t>
            </a:r>
            <a:r>
              <a:rPr lang="en-US" altLang="zh-CN" sz="2600" b="0" dirty="0">
                <a:latin typeface="Calibri" panose="020F0502020204030204" pitchFamily="34" charset="0"/>
                <a:cs typeface="Calibri" panose="020F0502020204030204" pitchFamily="34" charset="0"/>
              </a:rPr>
              <a:t>, the University of Padova is one of Europe</a:t>
            </a:r>
            <a:r>
              <a:rPr lang="en-US" altLang="en-US" sz="2600" b="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zh-CN" sz="2600" b="0" dirty="0"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en-US" altLang="zh-CN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oldest and most prestigious multidisciplinary universities</a:t>
            </a:r>
          </a:p>
        </p:txBody>
      </p:sp>
      <p:sp>
        <p:nvSpPr>
          <p:cNvPr id="7" name="CasellaDiTesto 8">
            <a:extLst>
              <a:ext uri="{FF2B5EF4-FFF2-40B4-BE49-F238E27FC236}">
                <a16:creationId xmlns:a16="http://schemas.microsoft.com/office/drawing/2014/main" id="{E52151D5-6D20-B248-857C-1F067A546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University of Padova</a:t>
            </a:r>
            <a:endParaRPr lang="it-IT" altLang="it-IT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 descr="A picture containing indoor, building, colonnade&#10;&#10;Description automatically generated">
            <a:extLst>
              <a:ext uri="{FF2B5EF4-FFF2-40B4-BE49-F238E27FC236}">
                <a16:creationId xmlns:a16="http://schemas.microsoft.com/office/drawing/2014/main" id="{FE46DCE2-865D-4748-8D7A-005A879F6F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1" y="1319384"/>
            <a:ext cx="5499105" cy="3131255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882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elated image">
            <a:extLst>
              <a:ext uri="{FF2B5EF4-FFF2-40B4-BE49-F238E27FC236}">
                <a16:creationId xmlns:a16="http://schemas.microsoft.com/office/drawing/2014/main" id="{14CFF4AD-D84A-5C4C-99C1-C0DCF170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6" y="1179060"/>
            <a:ext cx="5075038" cy="327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8">
            <a:extLst>
              <a:ext uri="{FF2B5EF4-FFF2-40B4-BE49-F238E27FC236}">
                <a16:creationId xmlns:a16="http://schemas.microsoft.com/office/drawing/2014/main" id="{1E23E25A-9652-6944-8A6D-9651A935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University of Padova</a:t>
            </a:r>
            <a:endParaRPr lang="it-IT" altLang="it-IT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3">
            <a:extLst>
              <a:ext uri="{FF2B5EF4-FFF2-40B4-BE49-F238E27FC236}">
                <a16:creationId xmlns:a16="http://schemas.microsoft.com/office/drawing/2014/main" id="{A598A9F2-4DD1-1D4D-9149-DE33A33B1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9532" y="1179060"/>
            <a:ext cx="361446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60,000</a:t>
            </a:r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CN" sz="2500" b="0" dirty="0">
                <a:latin typeface="Calibri" panose="020F0502020204030204" pitchFamily="34" charset="0"/>
                <a:cs typeface="Calibri" panose="020F0502020204030204" pitchFamily="34" charset="0"/>
              </a:rPr>
              <a:t>students,</a:t>
            </a:r>
            <a:br>
              <a:rPr lang="en-US" altLang="zh-CN" sz="25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1,300</a:t>
            </a:r>
            <a:r>
              <a:rPr lang="en-GB" altLang="zh-CN" sz="2500" b="0" dirty="0">
                <a:latin typeface="Calibri" panose="020F0502020204030204" pitchFamily="34" charset="0"/>
                <a:cs typeface="Calibri" panose="020F0502020204030204" pitchFamily="34" charset="0"/>
              </a:rPr>
              <a:t> PhD candidates,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2,200</a:t>
            </a:r>
            <a:r>
              <a:rPr lang="en-US" altLang="zh-CN" sz="25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500" b="0" dirty="0">
                <a:latin typeface="Calibri" panose="020F0502020204030204" pitchFamily="34" charset="0"/>
                <a:cs typeface="Calibri" panose="020F0502020204030204" pitchFamily="34" charset="0"/>
              </a:rPr>
              <a:t>academic staff &amp; researchers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zh-CN" sz="25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500" b="0" dirty="0">
                <a:latin typeface="Calibri" panose="020F0502020204030204" pitchFamily="34" charset="0"/>
                <a:cs typeface="Calibri" panose="020F0502020204030204" pitchFamily="34" charset="0"/>
              </a:rPr>
              <a:t>Lively, dynamic, and international environment in the heart of North Italy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2202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8">
            <a:extLst>
              <a:ext uri="{FF2B5EF4-FFF2-40B4-BE49-F238E27FC236}">
                <a16:creationId xmlns:a16="http://schemas.microsoft.com/office/drawing/2014/main" id="{1E23E25A-9652-6944-8A6D-9651A935E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878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726" marR="3674" algn="r">
              <a:spcBef>
                <a:spcPts val="73"/>
              </a:spcBef>
              <a:buNone/>
            </a:pPr>
            <a:r>
              <a:rPr lang="en-GB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Department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Economics </a:t>
            </a:r>
          </a:p>
          <a:p>
            <a:pPr marL="8726" marR="3674" algn="r">
              <a:spcBef>
                <a:spcPts val="73"/>
              </a:spcBef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Management</a:t>
            </a:r>
            <a:endParaRPr lang="en-GB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39A32A-BE02-8E42-B34B-E1E7DB8D827D}"/>
              </a:ext>
            </a:extLst>
          </p:cNvPr>
          <p:cNvSpPr txBox="1"/>
          <p:nvPr/>
        </p:nvSpPr>
        <p:spPr>
          <a:xfrm>
            <a:off x="335206" y="1179060"/>
            <a:ext cx="4577036" cy="372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26" marR="4610" algn="just">
              <a:lnSpc>
                <a:spcPct val="121600"/>
              </a:lnSpc>
              <a:spcBef>
                <a:spcPts val="95"/>
              </a:spcBef>
            </a:pPr>
            <a:r>
              <a:rPr lang="en-GB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Founded in 1990 and is the youngest Department of the University of Padua.</a:t>
            </a:r>
          </a:p>
          <a:p>
            <a:pPr marL="11526" marR="4610" algn="just">
              <a:lnSpc>
                <a:spcPct val="121600"/>
              </a:lnSpc>
              <a:spcBef>
                <a:spcPts val="95"/>
              </a:spcBef>
            </a:pPr>
            <a:endParaRPr lang="en-GB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1526" marR="4610" algn="just">
              <a:lnSpc>
                <a:spcPct val="121600"/>
              </a:lnSpc>
              <a:spcBef>
                <a:spcPts val="95"/>
              </a:spcBef>
            </a:pPr>
            <a:r>
              <a:rPr lang="en-GB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Leading </a:t>
            </a:r>
            <a:r>
              <a:rPr lang="en-GB" sz="1600" b="0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center</a:t>
            </a:r>
            <a:r>
              <a:rPr lang="en-GB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among higher education institutions devoted to business and economic disciplines. It benefits of the advantages of being a young and dynamic organization inside a glorious tradition.</a:t>
            </a:r>
          </a:p>
          <a:p>
            <a:pPr marL="11526" marR="4610" algn="just">
              <a:lnSpc>
                <a:spcPct val="121600"/>
              </a:lnSpc>
              <a:spcBef>
                <a:spcPts val="95"/>
              </a:spcBef>
            </a:pPr>
            <a:endParaRPr lang="en-GB" sz="1600" b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marL="11526" marR="4610" algn="just">
              <a:lnSpc>
                <a:spcPct val="121600"/>
              </a:lnSpc>
              <a:spcBef>
                <a:spcPts val="95"/>
              </a:spcBef>
            </a:pPr>
            <a:r>
              <a:rPr lang="en-GB" sz="1600" b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Two key strengths of the Department are : international exposure of its faculty members and students and the training opportunities  offered as part of the curricula. 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09" y="1179060"/>
            <a:ext cx="3918259" cy="260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4" y="3848581"/>
            <a:ext cx="956931" cy="9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823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E05DCF-943B-7C4E-A044-F31C1D0C5779}"/>
              </a:ext>
            </a:extLst>
          </p:cNvPr>
          <p:cNvSpPr txBox="1"/>
          <p:nvPr/>
        </p:nvSpPr>
        <p:spPr>
          <a:xfrm>
            <a:off x="293298" y="937926"/>
            <a:ext cx="8557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We rank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among the best Economics and Management departments in Italy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taking into account quality of teaching, students' placement, and research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“Department of Excellence”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Globally, we are among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top 250 universities in “Business &amp; Economics”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 according to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Times Higher Education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top 200 in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Social Sciences and Management” </a:t>
            </a:r>
            <a:r>
              <a:rPr lang="en-GB" sz="2000" b="0" dirty="0"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QS World University Ranking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AB2289-A320-7246-AB5A-7C9835ED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dSEA</a:t>
            </a:r>
            <a:endParaRPr lang="it-IT" altLang="it-IT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AutoShape 4" descr="Indice rivolto verso destra">
            <a:extLst>
              <a:ext uri="{FF2B5EF4-FFF2-40B4-BE49-F238E27FC236}">
                <a16:creationId xmlns:a16="http://schemas.microsoft.com/office/drawing/2014/main" id="{FE542114-82F1-2D48-9DBF-35AE604CAC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25" y="503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Picture 2" descr="dip-eccellenza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4" y="3831167"/>
            <a:ext cx="1719692" cy="1132416"/>
          </a:xfrm>
          <a:prstGeom prst="rect">
            <a:avLst/>
          </a:prstGeom>
        </p:spPr>
      </p:pic>
      <p:pic>
        <p:nvPicPr>
          <p:cNvPr id="4" name="Picture 3" descr="WUR 20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416" y="3737035"/>
            <a:ext cx="1814426" cy="1194798"/>
          </a:xfrm>
          <a:prstGeom prst="rect">
            <a:avLst/>
          </a:prstGeom>
        </p:spPr>
      </p:pic>
      <p:pic>
        <p:nvPicPr>
          <p:cNvPr id="5" name="Picture 4" descr="QS WUR 20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16" y="3799416"/>
            <a:ext cx="1550596" cy="112183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4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24AD6927-76AA-E74F-BBA0-57BB336B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44" y="1873692"/>
            <a:ext cx="427274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dirty="0">
                <a:latin typeface="Calibri" panose="020F0502020204030204" pitchFamily="34" charset="0"/>
              </a:rPr>
              <a:t>Accounting &amp; Finance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it-IT" sz="1400" b="0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Corporate Governance: Boardroom Dynamics &amp; Processes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Economics of Criminal Firms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Financial Information &amp; Regulation in the Banking Industry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Non-Financial Disclosure and Corporate Social Responsibility </a:t>
            </a:r>
          </a:p>
        </p:txBody>
      </p:sp>
      <p:sp>
        <p:nvSpPr>
          <p:cNvPr id="14338" name="CasellaDiTesto 8">
            <a:extLst>
              <a:ext uri="{FF2B5EF4-FFF2-40B4-BE49-F238E27FC236}">
                <a16:creationId xmlns:a16="http://schemas.microsoft.com/office/drawing/2014/main" id="{3B6FE17B-7048-FC46-9D86-E2AC687C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Management Curriculum: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Research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Areas</a:t>
            </a: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4D569-8B6C-C84D-8C56-784C6075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884" y="1873691"/>
            <a:ext cx="441186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dirty="0">
                <a:latin typeface="Calibri" panose="020F0502020204030204" pitchFamily="34" charset="0"/>
              </a:rPr>
              <a:t>Strategy, Innovation &amp; Organizational Behavior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it-IT" sz="1400" b="0" dirty="0">
              <a:latin typeface="Calibri" panose="020F0502020204030204" pitchFamily="34" charset="0"/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Cluster evolutions &amp; Internationalization Processes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Entrepreneurship, New Ventures &amp; SMEs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Environmental Sustainability &amp; Social Innovation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Innovation, Technology transfer &amp; Spin-Offs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Organization, Jobs, Corporate Resilience 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n-US" altLang="it-IT" sz="1400" b="0" dirty="0">
                <a:latin typeface="Calibri" panose="020F0502020204030204" pitchFamily="34" charset="0"/>
              </a:rPr>
              <a:t>Operational Excellence: Supply Chain &amp; Organizational Routines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83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sellaDiTesto 8">
            <a:extLst>
              <a:ext uri="{FF2B5EF4-FFF2-40B4-BE49-F238E27FC236}">
                <a16:creationId xmlns:a16="http://schemas.microsoft.com/office/drawing/2014/main" id="{3B6FE17B-7048-FC46-9D86-E2AC687C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782" y="3"/>
            <a:ext cx="5431221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Management Curriculum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690FD7-F751-894B-A609-B32A5455A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262" y="1065617"/>
            <a:ext cx="861613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dirty="0">
                <a:latin typeface="Calibri" panose="020F0502020204030204" pitchFamily="34" charset="0"/>
              </a:rPr>
              <a:t>Top-Tier Publications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en-US" altLang="it-IT" sz="1600" b="0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Academy of Management Journal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British Journal of Management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Corporate Governance: an International Review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European Accounting Review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European Journal of Finance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Family Business Review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Journal of Business Research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Organization Science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Research Policy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Review of Accounting Studies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it-IT" sz="1600" b="0" dirty="0">
                <a:latin typeface="Calibri" panose="020F0502020204030204" pitchFamily="34" charset="0"/>
              </a:rPr>
              <a:t>Strategic Management Journal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3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D41FDA-C065-C444-9261-1089EAC9EBF8}"/>
              </a:ext>
            </a:extLst>
          </p:cNvPr>
          <p:cNvSpPr txBox="1">
            <a:spLocks/>
          </p:cNvSpPr>
          <p:nvPr/>
        </p:nvSpPr>
        <p:spPr>
          <a:xfrm>
            <a:off x="676274" y="1399629"/>
            <a:ext cx="7791451" cy="32639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Arial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Applied Economics: identify and measure causal effects in many domains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ageing, health, consumer behaviour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policy evaluation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labour and education economics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applied political economy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F1D698C7-264B-C346-836E-F6019F43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Economics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Curriculum: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Research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Areas</a:t>
            </a: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BE271BB-95AC-F848-AD3F-487B9BC966FF}"/>
              </a:ext>
            </a:extLst>
          </p:cNvPr>
          <p:cNvSpPr txBox="1">
            <a:spLocks/>
          </p:cNvSpPr>
          <p:nvPr/>
        </p:nvSpPr>
        <p:spPr>
          <a:xfrm>
            <a:off x="758825" y="1399683"/>
            <a:ext cx="7467600" cy="3083488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Arial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Arial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charset="0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Political Economy, Matching Theory, Experimental Economics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Trade and International Trade, Economic History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Regional and Urban Economics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Macroeconomics, Monetary Economics</a:t>
            </a:r>
          </a:p>
        </p:txBody>
      </p:sp>
      <p:sp>
        <p:nvSpPr>
          <p:cNvPr id="6" name="CasellaDiTesto 8">
            <a:extLst>
              <a:ext uri="{FF2B5EF4-FFF2-40B4-BE49-F238E27FC236}">
                <a16:creationId xmlns:a16="http://schemas.microsoft.com/office/drawing/2014/main" id="{738F6158-8856-7B4D-B55A-8198E3F98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3"/>
            <a:ext cx="50038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rIns="216000" anchor="ctr"/>
          <a:lstStyle>
            <a:lvl1pPr>
              <a:spcBef>
                <a:spcPct val="20000"/>
              </a:spcBef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Economics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Curriculum: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Research</a:t>
            </a:r>
            <a:r>
              <a:rPr lang="it-IT" altLang="it-IT" sz="28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2800" dirty="0" err="1">
                <a:solidFill>
                  <a:schemeClr val="bg1"/>
                </a:solidFill>
                <a:latin typeface="Calibri" panose="020F0502020204030204" pitchFamily="34" charset="0"/>
              </a:rPr>
              <a:t>Areas</a:t>
            </a:r>
            <a:endParaRPr lang="it-IT" altLang="it-IT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2" y="244549"/>
            <a:ext cx="964591" cy="415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Struttura predefinit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511</Words>
  <Application>Microsoft Office PowerPoint</Application>
  <PresentationFormat>Presentazione su schermo (16:9)</PresentationFormat>
  <Paragraphs>106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Courier New</vt:lpstr>
      <vt:lpstr>Wingdings</vt:lpstr>
      <vt:lpstr>5_Struttura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Padova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utentecia1</dc:creator>
  <cp:lastModifiedBy>Pesce Greta</cp:lastModifiedBy>
  <cp:revision>420</cp:revision>
  <cp:lastPrinted>2017-10-24T09:43:22Z</cp:lastPrinted>
  <dcterms:created xsi:type="dcterms:W3CDTF">2007-03-01T10:31:45Z</dcterms:created>
  <dcterms:modified xsi:type="dcterms:W3CDTF">2021-10-06T06:29:41Z</dcterms:modified>
</cp:coreProperties>
</file>